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背景パターン" id="92" name="Google Shape;92;p1"/>
          <p:cNvPicPr preferRelativeResize="0"/>
          <p:nvPr/>
        </p:nvPicPr>
        <p:blipFill rotWithShape="1">
          <a:blip r:embed="rId3">
            <a:alphaModFix/>
          </a:blip>
          <a:srcRect b="0" l="0" r="0" t="0"/>
          <a:stretch/>
        </p:blipFill>
        <p:spPr>
          <a:xfrm>
            <a:off x="0" y="0"/>
            <a:ext cx="12278386" cy="6858000"/>
          </a:xfrm>
          <a:prstGeom prst="rect">
            <a:avLst/>
          </a:prstGeom>
          <a:noFill/>
          <a:ln>
            <a:noFill/>
          </a:ln>
        </p:spPr>
      </p:pic>
      <p:grpSp>
        <p:nvGrpSpPr>
          <p:cNvPr id="93" name="Google Shape;93;p1"/>
          <p:cNvGrpSpPr/>
          <p:nvPr/>
        </p:nvGrpSpPr>
        <p:grpSpPr>
          <a:xfrm>
            <a:off x="3605535" y="4582570"/>
            <a:ext cx="7456473" cy="907621"/>
            <a:chOff x="1460591" y="5342640"/>
            <a:chExt cx="9380206" cy="1145208"/>
          </a:xfrm>
        </p:grpSpPr>
        <p:grpSp>
          <p:nvGrpSpPr>
            <p:cNvPr id="94" name="Google Shape;94;p1"/>
            <p:cNvGrpSpPr/>
            <p:nvPr/>
          </p:nvGrpSpPr>
          <p:grpSpPr>
            <a:xfrm>
              <a:off x="1460591" y="5342641"/>
              <a:ext cx="2539613" cy="812320"/>
              <a:chOff x="1326772" y="5067191"/>
              <a:chExt cx="2539613" cy="812320"/>
            </a:xfrm>
          </p:grpSpPr>
          <p:pic>
            <p:nvPicPr>
              <p:cNvPr descr="ロゴ&#10;&#10;自動的に生成された説明" id="95" name="Google Shape;95;p1"/>
              <p:cNvPicPr preferRelativeResize="0"/>
              <p:nvPr/>
            </p:nvPicPr>
            <p:blipFill rotWithShape="1">
              <a:blip r:embed="rId4">
                <a:alphaModFix/>
              </a:blip>
              <a:srcRect b="0" l="0" r="0" t="0"/>
              <a:stretch/>
            </p:blipFill>
            <p:spPr>
              <a:xfrm>
                <a:off x="1326772" y="5067191"/>
                <a:ext cx="718658" cy="803387"/>
              </a:xfrm>
              <a:prstGeom prst="rect">
                <a:avLst/>
              </a:prstGeom>
              <a:noFill/>
              <a:ln>
                <a:noFill/>
              </a:ln>
              <a:effectLst>
                <a:outerShdw blurRad="50800" rotWithShape="0" algn="t" dir="5400000" dist="38100">
                  <a:srgbClr val="000000">
                    <a:alpha val="40000"/>
                  </a:srgbClr>
                </a:outerShdw>
              </a:effectLst>
            </p:spPr>
          </p:pic>
          <p:sp>
            <p:nvSpPr>
              <p:cNvPr id="96" name="Google Shape;96;p1"/>
              <p:cNvSpPr txBox="1"/>
              <p:nvPr/>
            </p:nvSpPr>
            <p:spPr>
              <a:xfrm>
                <a:off x="2057719" y="5161128"/>
                <a:ext cx="1808666"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集客に強いセミナー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97" name="Google Shape;97;p1"/>
            <p:cNvGrpSpPr/>
            <p:nvPr/>
          </p:nvGrpSpPr>
          <p:grpSpPr>
            <a:xfrm>
              <a:off x="4099023" y="5342640"/>
              <a:ext cx="3845154" cy="812320"/>
              <a:chOff x="4326716" y="5067190"/>
              <a:chExt cx="3845154" cy="812320"/>
            </a:xfrm>
          </p:grpSpPr>
          <p:pic>
            <p:nvPicPr>
              <p:cNvPr descr="ロゴ&#10;&#10;自動的に生成された説明" id="98" name="Google Shape;98;p1"/>
              <p:cNvPicPr preferRelativeResize="0"/>
              <p:nvPr/>
            </p:nvPicPr>
            <p:blipFill rotWithShape="1">
              <a:blip r:embed="rId4">
                <a:alphaModFix/>
              </a:blip>
              <a:srcRect b="0" l="0" r="0" t="0"/>
              <a:stretch/>
            </p:blipFill>
            <p:spPr>
              <a:xfrm>
                <a:off x="4326716" y="5067190"/>
                <a:ext cx="718659" cy="803388"/>
              </a:xfrm>
              <a:prstGeom prst="rect">
                <a:avLst/>
              </a:prstGeom>
              <a:noFill/>
              <a:ln>
                <a:noFill/>
              </a:ln>
              <a:effectLst>
                <a:outerShdw blurRad="50800" rotWithShape="0" algn="t" dir="5400000" dist="38100">
                  <a:srgbClr val="000000">
                    <a:alpha val="40000"/>
                  </a:srgbClr>
                </a:outerShdw>
              </a:effectLst>
            </p:spPr>
          </p:pic>
          <p:sp>
            <p:nvSpPr>
              <p:cNvPr id="99" name="Google Shape;99;p1"/>
              <p:cNvSpPr txBox="1"/>
              <p:nvPr/>
            </p:nvSpPr>
            <p:spPr>
              <a:xfrm>
                <a:off x="5071079" y="5161127"/>
                <a:ext cx="3100791"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新規の商談獲得に強いセミナー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grpSp>
          <p:nvGrpSpPr>
            <p:cNvPr id="100" name="Google Shape;100;p1"/>
            <p:cNvGrpSpPr/>
            <p:nvPr/>
          </p:nvGrpSpPr>
          <p:grpSpPr>
            <a:xfrm>
              <a:off x="7604531" y="5342641"/>
              <a:ext cx="2898584" cy="812320"/>
              <a:chOff x="8374484" y="5067191"/>
              <a:chExt cx="2898584" cy="812320"/>
            </a:xfrm>
          </p:grpSpPr>
          <p:pic>
            <p:nvPicPr>
              <p:cNvPr descr="ロゴ&#10;&#10;自動的に生成された説明" id="101" name="Google Shape;101;p1"/>
              <p:cNvPicPr preferRelativeResize="0"/>
              <p:nvPr/>
            </p:nvPicPr>
            <p:blipFill rotWithShape="1">
              <a:blip r:embed="rId4">
                <a:alphaModFix/>
              </a:blip>
              <a:srcRect b="0" l="0" r="0" t="0"/>
              <a:stretch/>
            </p:blipFill>
            <p:spPr>
              <a:xfrm>
                <a:off x="8374484" y="5067191"/>
                <a:ext cx="718658" cy="803387"/>
              </a:xfrm>
              <a:prstGeom prst="rect">
                <a:avLst/>
              </a:prstGeom>
              <a:noFill/>
              <a:ln>
                <a:noFill/>
              </a:ln>
              <a:effectLst>
                <a:outerShdw blurRad="50800" rotWithShape="0" algn="t" dir="5400000" dist="38100">
                  <a:srgbClr val="000000">
                    <a:alpha val="40000"/>
                  </a:srgbClr>
                </a:outerShdw>
              </a:effectLst>
            </p:spPr>
          </p:pic>
          <p:sp>
            <p:nvSpPr>
              <p:cNvPr id="102" name="Google Shape;102;p1"/>
              <p:cNvSpPr txBox="1"/>
              <p:nvPr/>
            </p:nvSpPr>
            <p:spPr>
              <a:xfrm>
                <a:off x="9115408" y="5161128"/>
                <a:ext cx="2157660" cy="718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IT責任者が選ぶセミナー</a:t>
                </a:r>
                <a:endParaRPr b="1" i="0" sz="11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600"/>
                  <a:buFont typeface="Arial"/>
                  <a:buNone/>
                </a:pPr>
                <a:r>
                  <a:rPr b="1" i="0" lang="ja-JP" sz="2000" u="none" cap="none" strike="noStrike">
                    <a:solidFill>
                      <a:schemeClr val="lt1"/>
                    </a:solidFill>
                    <a:latin typeface="BIZ UDPGothic"/>
                    <a:ea typeface="BIZ UDPGothic"/>
                    <a:cs typeface="BIZ UDPGothic"/>
                    <a:sym typeface="BIZ UDPGothic"/>
                  </a:rPr>
                  <a:t>No.1</a:t>
                </a:r>
                <a:endParaRPr b="1" i="0" sz="2000" u="none" cap="none" strike="noStrike">
                  <a:solidFill>
                    <a:schemeClr val="lt1"/>
                  </a:solidFill>
                  <a:latin typeface="BIZ UDPGothic"/>
                  <a:ea typeface="BIZ UDPGothic"/>
                  <a:cs typeface="BIZ UDPGothic"/>
                  <a:sym typeface="BIZ UDPGothic"/>
                </a:endParaRPr>
              </a:p>
            </p:txBody>
          </p:sp>
        </p:grpSp>
        <p:sp>
          <p:nvSpPr>
            <p:cNvPr id="103" name="Google Shape;103;p1"/>
            <p:cNvSpPr txBox="1"/>
            <p:nvPr/>
          </p:nvSpPr>
          <p:spPr>
            <a:xfrm>
              <a:off x="6365812" y="6235477"/>
              <a:ext cx="4474985" cy="252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pic>
        <p:nvPicPr>
          <p:cNvPr descr="黒い背景に白い文字がある&#10;&#10;中程度の精度で自動的に生成された説明" id="104" name="Google Shape;104;p1"/>
          <p:cNvPicPr preferRelativeResize="0"/>
          <p:nvPr/>
        </p:nvPicPr>
        <p:blipFill rotWithShape="1">
          <a:blip r:embed="rId5">
            <a:alphaModFix/>
          </a:blip>
          <a:srcRect b="0" l="0" r="0" t="0"/>
          <a:stretch/>
        </p:blipFill>
        <p:spPr>
          <a:xfrm>
            <a:off x="739971" y="1349444"/>
            <a:ext cx="3224904" cy="3224904"/>
          </a:xfrm>
          <a:prstGeom prst="rect">
            <a:avLst/>
          </a:prstGeom>
          <a:noFill/>
          <a:ln>
            <a:noFill/>
          </a:ln>
        </p:spPr>
      </p:pic>
      <p:sp>
        <p:nvSpPr>
          <p:cNvPr id="105" name="Google Shape;105;p1"/>
          <p:cNvSpPr txBox="1"/>
          <p:nvPr>
            <p:ph type="ctrTitle"/>
          </p:nvPr>
        </p:nvSpPr>
        <p:spPr>
          <a:xfrm>
            <a:off x="3750500" y="2705929"/>
            <a:ext cx="7225176" cy="1602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6000"/>
              <a:buNone/>
            </a:pPr>
            <a:r>
              <a:rPr b="1" lang="ja-JP" sz="3600">
                <a:solidFill>
                  <a:schemeClr val="lt1"/>
                </a:solidFill>
                <a:latin typeface="BIZ UDPGothic"/>
                <a:ea typeface="BIZ UDPGothic"/>
                <a:cs typeface="BIZ UDPGothic"/>
                <a:sym typeface="BIZ UDPGothic"/>
              </a:rPr>
              <a:t>ウェビナー</a:t>
            </a:r>
            <a:r>
              <a:rPr b="1" lang="ja-JP" sz="2400">
                <a:solidFill>
                  <a:schemeClr val="lt1"/>
                </a:solidFill>
                <a:latin typeface="BIZ UDPGothic"/>
                <a:ea typeface="BIZ UDPGothic"/>
                <a:cs typeface="BIZ UDPGothic"/>
                <a:sym typeface="BIZ UDPGothic"/>
              </a:rPr>
              <a:t>を</a:t>
            </a:r>
            <a:r>
              <a:rPr b="1" lang="ja-JP" sz="3600">
                <a:solidFill>
                  <a:schemeClr val="lt1"/>
                </a:solidFill>
                <a:latin typeface="BIZ UDPGothic"/>
                <a:ea typeface="BIZ UDPGothic"/>
                <a:cs typeface="BIZ UDPGothic"/>
                <a:sym typeface="BIZ UDPGothic"/>
              </a:rPr>
              <a:t>起点とした</a:t>
            </a:r>
            <a:br>
              <a:rPr b="1" lang="ja-JP" sz="3600">
                <a:solidFill>
                  <a:schemeClr val="lt1"/>
                </a:solidFill>
                <a:latin typeface="BIZ UDPGothic"/>
                <a:ea typeface="BIZ UDPGothic"/>
                <a:cs typeface="BIZ UDPGothic"/>
                <a:sym typeface="BIZ UDPGothic"/>
              </a:rPr>
            </a:br>
            <a:r>
              <a:rPr b="1" lang="ja-JP" sz="3600">
                <a:solidFill>
                  <a:schemeClr val="lt1"/>
                </a:solidFill>
                <a:latin typeface="BIZ UDPGothic"/>
                <a:ea typeface="BIZ UDPGothic"/>
                <a:cs typeface="BIZ UDPGothic"/>
                <a:sym typeface="BIZ UDPGothic"/>
              </a:rPr>
              <a:t>“本気”</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BtoBマーケティング支援</a:t>
            </a:r>
            <a:br>
              <a:rPr b="1" lang="ja-JP" sz="3600">
                <a:solidFill>
                  <a:schemeClr val="lt1"/>
                </a:solidFill>
                <a:latin typeface="BIZ UDPGothic"/>
                <a:ea typeface="BIZ UDPGothic"/>
                <a:cs typeface="BIZ UDPGothic"/>
                <a:sym typeface="BIZ UDPGothic"/>
              </a:rPr>
            </a:br>
            <a:r>
              <a:rPr b="1" lang="ja-JP">
                <a:solidFill>
                  <a:schemeClr val="lt1"/>
                </a:solidFill>
                <a:latin typeface="BIZ UDPGothic"/>
                <a:ea typeface="BIZ UDPGothic"/>
                <a:cs typeface="BIZ UDPGothic"/>
                <a:sym typeface="BIZ UDPGothic"/>
              </a:rPr>
              <a:t>「マジセミ」</a:t>
            </a:r>
            <a:r>
              <a:rPr b="1" lang="ja-JP" sz="2400">
                <a:solidFill>
                  <a:schemeClr val="lt1"/>
                </a:solidFill>
                <a:latin typeface="BIZ UDPGothic"/>
                <a:ea typeface="BIZ UDPGothic"/>
                <a:cs typeface="BIZ UDPGothic"/>
                <a:sym typeface="BIZ UDPGothic"/>
              </a:rPr>
              <a:t>の</a:t>
            </a:r>
            <a:r>
              <a:rPr b="1" lang="ja-JP" sz="3600">
                <a:solidFill>
                  <a:schemeClr val="lt1"/>
                </a:solidFill>
                <a:latin typeface="BIZ UDPGothic"/>
                <a:ea typeface="BIZ UDPGothic"/>
                <a:cs typeface="BIZ UDPGothic"/>
                <a:sym typeface="BIZ UDPGothic"/>
              </a:rPr>
              <a:t>ご紹介</a:t>
            </a:r>
            <a:endParaRPr>
              <a:latin typeface="BIZ UDPGothic"/>
              <a:ea typeface="BIZ UDPGothic"/>
              <a:cs typeface="BIZ UDPGothic"/>
              <a:sym typeface="BIZ UDPGothic"/>
            </a:endParaRPr>
          </a:p>
        </p:txBody>
      </p:sp>
      <p:sp>
        <p:nvSpPr>
          <p:cNvPr id="106" name="Google Shape;106;p1"/>
          <p:cNvSpPr txBox="1"/>
          <p:nvPr/>
        </p:nvSpPr>
        <p:spPr>
          <a:xfrm>
            <a:off x="3750500" y="1471868"/>
            <a:ext cx="7225176" cy="55879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Arial"/>
              <a:buNone/>
            </a:pPr>
            <a:r>
              <a:rPr b="0" i="0" lang="ja-JP" sz="2000" u="none" cap="none" strike="noStrike">
                <a:solidFill>
                  <a:schemeClr val="lt1"/>
                </a:solidFill>
                <a:latin typeface="BIZ UDPGothic"/>
                <a:ea typeface="BIZ UDPGothic"/>
                <a:cs typeface="BIZ UDPGothic"/>
                <a:sym typeface="BIZ UDPGothic"/>
              </a:rPr>
              <a:t>はじめて「マジセミ」をご検討される方へ</a:t>
            </a:r>
            <a:endParaRPr b="0" i="0" sz="1400" u="none" cap="none" strike="noStrike">
              <a:solidFill>
                <a:srgbClr val="000000"/>
              </a:solidFill>
              <a:latin typeface="BIZ UDPGothic"/>
              <a:ea typeface="BIZ UDPGothic"/>
              <a:cs typeface="BIZ UDPGothic"/>
              <a:sym typeface="BIZ UDPGothic"/>
            </a:endParaRPr>
          </a:p>
        </p:txBody>
      </p:sp>
      <p:cxnSp>
        <p:nvCxnSpPr>
          <p:cNvPr id="107" name="Google Shape;107;p1"/>
          <p:cNvCxnSpPr/>
          <p:nvPr/>
        </p:nvCxnSpPr>
        <p:spPr>
          <a:xfrm>
            <a:off x="3578582" y="1699591"/>
            <a:ext cx="0" cy="2524610"/>
          </a:xfrm>
          <a:prstGeom prst="straightConnector1">
            <a:avLst/>
          </a:prstGeom>
          <a:noFill/>
          <a:ln cap="flat" cmpd="sng" w="444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2554733" y="2508726"/>
            <a:ext cx="6937387" cy="217193"/>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2554734" y="1698342"/>
            <a:ext cx="7082532" cy="3243601"/>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accent4"/>
              </a:buClr>
              <a:buSzPts val="1600"/>
              <a:buNone/>
            </a:pPr>
            <a:r>
              <a:rPr b="1" lang="ja-JP" sz="3600">
                <a:solidFill>
                  <a:schemeClr val="accent4"/>
                </a:solidFill>
                <a:latin typeface="BIZ UDPGothic"/>
                <a:ea typeface="BIZ UDPGothic"/>
                <a:cs typeface="BIZ UDPGothic"/>
                <a:sym typeface="BIZ UDPGothic"/>
              </a:rPr>
              <a:t>本日の打ち合わせの目的</a:t>
            </a:r>
            <a:endParaRPr sz="3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rPr lang="ja-JP" sz="1600">
                <a:solidFill>
                  <a:schemeClr val="accent4"/>
                </a:solidFill>
                <a:latin typeface="BIZ UDPGothic"/>
                <a:ea typeface="BIZ UDPGothic"/>
                <a:cs typeface="BIZ UDPGothic"/>
                <a:sym typeface="BIZ UDPGothic"/>
              </a:rPr>
              <a:t>はじめて「マジセミ」をご検討される企業のために、以下のような内容についてお話させていただきます。</a:t>
            </a:r>
            <a:endParaRPr sz="1600">
              <a:solidFill>
                <a:schemeClr val="accent4"/>
              </a:solidFill>
              <a:latin typeface="BIZ UDPGothic"/>
              <a:ea typeface="BIZ UDPGothic"/>
              <a:cs typeface="BIZ UDPGothic"/>
              <a:sym typeface="BIZ UDPGothic"/>
            </a:endParaRPr>
          </a:p>
          <a:p>
            <a:pPr indent="0" lvl="0" marL="0" rtl="0" algn="l">
              <a:lnSpc>
                <a:spcPct val="100000"/>
              </a:lnSpc>
              <a:spcBef>
                <a:spcPts val="0"/>
              </a:spcBef>
              <a:spcAft>
                <a:spcPts val="0"/>
              </a:spcAft>
              <a:buClr>
                <a:schemeClr val="accent4"/>
              </a:buClr>
              <a:buSzPts val="1600"/>
              <a:buNone/>
            </a:pPr>
            <a:r>
              <a:t/>
            </a:r>
            <a:endParaRPr sz="1600">
              <a:solidFill>
                <a:schemeClr val="accent4"/>
              </a:solidFill>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マーケティングにおける課題のヒアリング</a:t>
            </a:r>
            <a:endParaRPr>
              <a:latin typeface="BIZ UDPGothic"/>
              <a:ea typeface="BIZ UDPGothic"/>
              <a:cs typeface="BIZ UDPGothic"/>
              <a:sym typeface="BIZ UDPGothic"/>
            </a:endParaRPr>
          </a:p>
          <a:p>
            <a:pPr indent="-457200" lvl="0" marL="457200" rtl="0" algn="l">
              <a:lnSpc>
                <a:spcPct val="150000"/>
              </a:lnSpc>
              <a:spcBef>
                <a:spcPts val="0"/>
              </a:spcBef>
              <a:spcAft>
                <a:spcPts val="0"/>
              </a:spcAft>
              <a:buClr>
                <a:schemeClr val="accent4"/>
              </a:buClr>
              <a:buSzPts val="1600"/>
              <a:buFont typeface="BIZ UDPGothic"/>
              <a:buAutoNum type="arabicPeriod"/>
            </a:pPr>
            <a:r>
              <a:rPr b="1" lang="ja-JP" sz="2400">
                <a:solidFill>
                  <a:schemeClr val="accent4"/>
                </a:solidFill>
                <a:latin typeface="BIZ UDPGothic"/>
                <a:ea typeface="BIZ UDPGothic"/>
                <a:cs typeface="BIZ UDPGothic"/>
                <a:sym typeface="BIZ UDPGothic"/>
              </a:rPr>
              <a:t>どのようにマジセミをご活用いただくのか？</a:t>
            </a:r>
            <a:endParaRPr>
              <a:latin typeface="BIZ UDPGothic"/>
              <a:ea typeface="BIZ UDPGothic"/>
              <a:cs typeface="BIZ UDPGothic"/>
              <a:sym typeface="BIZ UDPGothic"/>
            </a:endParaRPr>
          </a:p>
        </p:txBody>
      </p:sp>
      <p:sp>
        <p:nvSpPr>
          <p:cNvPr id="114" name="Google Shape;114;p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 name="Google Shape;115;p2"/>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2"/>
          <p:cNvSpPr txBox="1"/>
          <p:nvPr/>
        </p:nvSpPr>
        <p:spPr>
          <a:xfrm>
            <a:off x="10088880" y="242437"/>
            <a:ext cx="18684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Introduction</a:t>
            </a:r>
            <a:endParaRPr b="0" i="0" sz="1200" u="none" cap="none" strike="noStrike">
              <a:solidFill>
                <a:schemeClr val="accent4"/>
              </a:solidFill>
              <a:latin typeface="BIZ UDPGothic"/>
              <a:ea typeface="BIZ UDPGothic"/>
              <a:cs typeface="BIZ UDPGothic"/>
              <a:sym typeface="BIZ UDPGothic"/>
            </a:endParaRPr>
          </a:p>
        </p:txBody>
      </p:sp>
      <p:sp>
        <p:nvSpPr>
          <p:cNvPr id="117" name="Google Shape;117;p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 name="Google Shape;118;p2"/>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nvSpPr>
        <p:spPr>
          <a:xfrm>
            <a:off x="1376043" y="2647691"/>
            <a:ext cx="708253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4400" u="none" cap="none" strike="noStrike">
                <a:solidFill>
                  <a:schemeClr val="accent4"/>
                </a:solidFill>
                <a:latin typeface="BIZ UDPGothic"/>
                <a:ea typeface="BIZ UDPGothic"/>
                <a:cs typeface="BIZ UDPGothic"/>
                <a:sym typeface="BIZ UDPGothic"/>
              </a:rPr>
              <a:t>ヒアリング</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7" name="Google Shape;127;p3"/>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34" name="Google Shape;134;p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ヒアリング</a:t>
            </a:r>
            <a:endParaRPr b="1" i="0" sz="2000" u="none" cap="none" strike="noStrike">
              <a:solidFill>
                <a:schemeClr val="accent4"/>
              </a:solidFill>
              <a:latin typeface="BIZ UDPGothic"/>
              <a:ea typeface="BIZ UDPGothic"/>
              <a:cs typeface="BIZ UDPGothic"/>
              <a:sym typeface="BIZ UDPGothic"/>
            </a:endParaRPr>
          </a:p>
        </p:txBody>
      </p:sp>
      <p:sp>
        <p:nvSpPr>
          <p:cNvPr id="136" name="Google Shape;136;p4"/>
          <p:cNvSpPr txBox="1"/>
          <p:nvPr/>
        </p:nvSpPr>
        <p:spPr>
          <a:xfrm>
            <a:off x="9331961" y="255986"/>
            <a:ext cx="2588486"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Issue Identification</a:t>
            </a:r>
            <a:endParaRPr b="0" i="0" sz="1200" u="none" cap="none" strike="noStrike">
              <a:solidFill>
                <a:schemeClr val="accent4"/>
              </a:solidFill>
              <a:latin typeface="BIZ UDPGothic"/>
              <a:ea typeface="BIZ UDPGothic"/>
              <a:cs typeface="BIZ UDPGothic"/>
              <a:sym typeface="BIZ UDPGothic"/>
            </a:endParaRPr>
          </a:p>
        </p:txBody>
      </p:sp>
      <p:sp>
        <p:nvSpPr>
          <p:cNvPr id="137" name="Google Shape;137;p4"/>
          <p:cNvSpPr txBox="1"/>
          <p:nvPr/>
        </p:nvSpPr>
        <p:spPr>
          <a:xfrm>
            <a:off x="525996" y="874427"/>
            <a:ext cx="11284500" cy="25698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■セミナーで紹介したい対象商品について</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・どの商品・サービスか？</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・想定ターゲット（セミナーに呼びたいひと）は？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・業種、企業規模、部署、役職など</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※マジセミの得意分野は「全業種の情シス、DX部門、セキュリティ部門と、工場の生産・製造部門」</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・競合製品は？</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60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　・競合製品に対する強み、差別化ポイントは？</a:t>
            </a:r>
            <a:endParaRPr b="0" i="0" sz="1800" u="none" cap="none" strike="noStrike">
              <a:solidFill>
                <a:schemeClr val="accent4"/>
              </a:solidFill>
              <a:latin typeface="BIZ UDPGothic"/>
              <a:ea typeface="BIZ UDPGothic"/>
              <a:cs typeface="BIZ UDPGothic"/>
              <a:sym typeface="BIZ UDPGothic"/>
            </a:endParaRPr>
          </a:p>
        </p:txBody>
      </p:sp>
      <p:sp>
        <p:nvSpPr>
          <p:cNvPr id="138" name="Google Shape;138;p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39" name="Google Shape;139;p4"/>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■セミナー（ウェビナー）の必要性について</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・リード獲得の手段として重要視するものは？</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・Webサイト（コンテンツマーケティング）</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Make them aware of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Help them gain a deeper understanding of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Reach out to customers before competitors and make them aware of 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